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76" r:id="rId3"/>
  </p:sldIdLst>
  <p:sldSz cx="24380825" cy="13714413"/>
  <p:notesSz cx="6858000" cy="9144000"/>
  <p:defaultTextStyle>
    <a:defPPr>
      <a:defRPr lang="en-US"/>
    </a:defPPr>
    <a:lvl1pPr marL="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35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DC67D-4F47-3541-A9FA-F9D713D5734B}" v="5" dt="2024-04-15T20:26:01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32" autoAdjust="0"/>
    <p:restoredTop sz="94654" autoAdjust="0"/>
  </p:normalViewPr>
  <p:slideViewPr>
    <p:cSldViewPr snapToGrid="0">
      <p:cViewPr>
        <p:scale>
          <a:sx n="53" d="100"/>
          <a:sy n="53" d="100"/>
        </p:scale>
        <p:origin x="-114" y="-528"/>
      </p:cViewPr>
      <p:guideLst>
        <p:guide orient="horz" pos="4319"/>
        <p:guide pos="767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88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A57144-1CBB-4515-B696-16F63A0D6277}" type="datetimeFigureOut">
              <a:rPr lang="en-GB" smtClean="0"/>
              <a:t>05/02/2025</a:t>
            </a:fld>
            <a:endParaRPr lang="en-GB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GB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A259D-87B2-48A8-8896-0559A1CBD7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60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12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252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379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503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0628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4755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8880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007" algn="l" defTabSz="1828252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 ligh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000">
                <a:solidFill>
                  <a:schemeClr val="dk2"/>
                </a:solidFill>
              </a:defRPr>
            </a:lvl1pPr>
          </a:lstStyle>
          <a:p>
            <a:fld id="{D5906656-A9BE-4917-BFD7-16C60DDEE872}" type="datetime1">
              <a:rPr lang="nb-NO" smtClean="0"/>
              <a:t>05.02.2025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dk2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20" name="Bild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24380825" cy="241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photo backgroun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6382328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9136392" y="12705989"/>
            <a:ext cx="3985698" cy="461665"/>
          </a:xfrm>
          <a:prstGeom prst="rect">
            <a:avLst/>
          </a:prstGeom>
        </p:spPr>
        <p:txBody>
          <a:bodyPr anchor="b">
            <a:sp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fld id="{35900153-C3D1-4B62-A437-E57CAB8AEB13}" type="datetime1">
              <a:rPr lang="nb-NO" smtClean="0"/>
              <a:t>05.02.2025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260157" y="12153389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Name</a:t>
            </a:r>
            <a:endParaRPr lang="en-GB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260157" y="12707725"/>
            <a:ext cx="4220063" cy="461665"/>
          </a:xfrm>
        </p:spPr>
        <p:txBody>
          <a:bodyPr anchor="b">
            <a:sp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en-GB" dirty="0"/>
          </a:p>
        </p:txBody>
      </p:sp>
      <p:sp>
        <p:nvSpPr>
          <p:cNvPr id="17" name="Plassholder f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10200074" y="12146546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Office</a:t>
            </a:r>
            <a:endParaRPr lang="en-GB" dirty="0"/>
          </a:p>
        </p:txBody>
      </p:sp>
      <p:sp>
        <p:nvSpPr>
          <p:cNvPr id="18" name="Plassholder f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10200075" y="12705989"/>
            <a:ext cx="6767125" cy="461665"/>
          </a:xfrm>
        </p:spPr>
        <p:txBody>
          <a:bodyPr wrap="square" anchor="b">
            <a:spAutoFit/>
          </a:bodyPr>
          <a:lstStyle>
            <a:lvl1pPr marL="0" indent="0">
              <a:buNone/>
              <a:defRPr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Company</a:t>
            </a:r>
            <a:endParaRPr lang="en-GB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7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5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6" y="3091543"/>
            <a:ext cx="21861705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1259560" y="2630802"/>
            <a:ext cx="21861704" cy="461665"/>
          </a:xfrm>
        </p:spPr>
        <p:txBody>
          <a:bodyPr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742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002060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870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hoto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4689837" y="-1"/>
            <a:ext cx="9690988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14689837" y="-1"/>
            <a:ext cx="9690988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387" y="1097394"/>
            <a:ext cx="12277305" cy="1077218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8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260387" y="3091543"/>
            <a:ext cx="12277306" cy="918798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1259560" y="2630802"/>
            <a:ext cx="12277305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74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736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hoto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5742718" y="-1"/>
            <a:ext cx="18638107" cy="137144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0" hasCustomPrompt="1"/>
          </p:nvPr>
        </p:nvSpPr>
        <p:spPr>
          <a:xfrm>
            <a:off x="5742717" y="-1"/>
            <a:ext cx="18638107" cy="1371441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the icon to add picture</a:t>
            </a:r>
          </a:p>
        </p:txBody>
      </p:sp>
      <p:sp>
        <p:nvSpPr>
          <p:cNvPr id="10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/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11" name="Plassholder for tekst 8"/>
          <p:cNvSpPr>
            <a:spLocks noGrp="1"/>
          </p:cNvSpPr>
          <p:nvPr>
            <p:ph type="body" sz="quarter" idx="12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334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hot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51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3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0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68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diagram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iagram 1"/>
          <p:cNvSpPr>
            <a:spLocks noGrp="1"/>
          </p:cNvSpPr>
          <p:nvPr>
            <p:ph type="chart" sz="quarter" idx="11" hasCustomPrompt="1"/>
          </p:nvPr>
        </p:nvSpPr>
        <p:spPr>
          <a:xfrm>
            <a:off x="5742718" y="1168400"/>
            <a:ext cx="17375190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the icon to add a chart</a:t>
            </a:r>
          </a:p>
        </p:txBody>
      </p:sp>
      <p:sp>
        <p:nvSpPr>
          <p:cNvPr id="6" name="Plassholder for innhold 2"/>
          <p:cNvSpPr>
            <a:spLocks noGrp="1"/>
          </p:cNvSpPr>
          <p:nvPr>
            <p:ph idx="12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8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2626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6584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abell 1"/>
          <p:cNvSpPr>
            <a:spLocks noGrp="1"/>
          </p:cNvSpPr>
          <p:nvPr>
            <p:ph type="tbl" sz="quarter" idx="12" hasCustomPrompt="1"/>
          </p:nvPr>
        </p:nvSpPr>
        <p:spPr>
          <a:xfrm>
            <a:off x="5742718" y="1168400"/>
            <a:ext cx="17375191" cy="1111112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GB" dirty="0"/>
              <a:t>Click on the icon to add a table</a:t>
            </a:r>
          </a:p>
        </p:txBody>
      </p:sp>
      <p:sp>
        <p:nvSpPr>
          <p:cNvPr id="8" name="Plassholder for innhold 2"/>
          <p:cNvSpPr>
            <a:spLocks noGrp="1"/>
          </p:cNvSpPr>
          <p:nvPr>
            <p:ph idx="11" hasCustomPrompt="1"/>
          </p:nvPr>
        </p:nvSpPr>
        <p:spPr>
          <a:xfrm>
            <a:off x="1260386" y="1629141"/>
            <a:ext cx="4010673" cy="10650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Click to add text</a:t>
            </a:r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1259560" y="1168400"/>
            <a:ext cx="4010673" cy="461665"/>
          </a:xfr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1945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re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927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tex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260157" y="5633541"/>
            <a:ext cx="21028462" cy="1384995"/>
          </a:xfrm>
        </p:spPr>
        <p:txBody>
          <a:bodyPr anchor="ctr"/>
          <a:lstStyle>
            <a:lvl1pPr>
              <a:defRPr sz="9000">
                <a:solidFill>
                  <a:schemeClr val="l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41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60157" y="3543261"/>
            <a:ext cx="18332511" cy="1231106"/>
          </a:xfrm>
        </p:spPr>
        <p:txBody>
          <a:bodyPr wrap="square" lIns="0" tIns="0" rIns="0" bIns="0" anchor="ctr">
            <a:spAutoFit/>
          </a:bodyPr>
          <a:lstStyle>
            <a:lvl1pPr algn="l">
              <a:defRPr sz="8000" b="1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24380825" cy="2523415"/>
          </a:xfrm>
          <a:prstGeom prst="rect">
            <a:avLst/>
          </a:prstGeom>
        </p:spPr>
      </p:pic>
      <p:sp>
        <p:nvSpPr>
          <p:cNvPr id="7" name="Plassholder f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260474" y="5161524"/>
            <a:ext cx="18332193" cy="2154238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914263" indent="0">
              <a:buNone/>
              <a:defRPr b="1">
                <a:solidFill>
                  <a:schemeClr val="bg1"/>
                </a:solidFill>
              </a:defRPr>
            </a:lvl2pPr>
            <a:lvl3pPr marL="1828526" indent="0">
              <a:buNone/>
              <a:defRPr b="1">
                <a:solidFill>
                  <a:schemeClr val="bg1"/>
                </a:solidFill>
              </a:defRPr>
            </a:lvl3pPr>
            <a:lvl4pPr marL="2742789" indent="0">
              <a:buNone/>
              <a:defRPr b="1">
                <a:solidFill>
                  <a:schemeClr val="bg1"/>
                </a:solidFill>
              </a:defRPr>
            </a:lvl4pPr>
            <a:lvl5pPr marL="3657052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864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260386" y="1097394"/>
            <a:ext cx="21861705" cy="107721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260386" y="2647950"/>
            <a:ext cx="21861705" cy="96315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text</a:t>
            </a:r>
            <a:endParaRPr lang="nb-NO" dirty="0"/>
          </a:p>
          <a:p>
            <a:pPr lvl="1"/>
            <a:r>
              <a:rPr lang="nb-NO" dirty="0"/>
              <a:t>Second level</a:t>
            </a:r>
          </a:p>
          <a:p>
            <a:pPr lvl="2"/>
            <a:r>
              <a:rPr lang="nb-NO" dirty="0"/>
              <a:t>Third level</a:t>
            </a:r>
          </a:p>
          <a:p>
            <a:pPr lvl="3"/>
            <a:r>
              <a:rPr lang="nb-NO" dirty="0"/>
              <a:t>Fourth level</a:t>
            </a:r>
          </a:p>
          <a:p>
            <a:pPr lvl="4"/>
            <a:r>
              <a:rPr lang="nb-NO" dirty="0"/>
              <a:t>Fifth level</a:t>
            </a:r>
          </a:p>
        </p:txBody>
      </p:sp>
      <p:sp>
        <p:nvSpPr>
          <p:cNvPr id="29" name="Rectangle 5"/>
          <p:cNvSpPr>
            <a:spLocks noChangeArrowheads="1"/>
          </p:cNvSpPr>
          <p:nvPr userDrawn="1"/>
        </p:nvSpPr>
        <p:spPr bwMode="auto">
          <a:xfrm>
            <a:off x="1906588" y="12903932"/>
            <a:ext cx="155575" cy="161925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6"/>
          <p:cNvSpPr>
            <a:spLocks/>
          </p:cNvSpPr>
          <p:nvPr userDrawn="1"/>
        </p:nvSpPr>
        <p:spPr bwMode="auto">
          <a:xfrm>
            <a:off x="1433513" y="12903932"/>
            <a:ext cx="158750" cy="161925"/>
          </a:xfrm>
          <a:custGeom>
            <a:avLst/>
            <a:gdLst>
              <a:gd name="T0" fmla="*/ 100 w 100"/>
              <a:gd name="T1" fmla="*/ 102 h 102"/>
              <a:gd name="T2" fmla="*/ 0 w 100"/>
              <a:gd name="T3" fmla="*/ 102 h 102"/>
              <a:gd name="T4" fmla="*/ 0 w 100"/>
              <a:gd name="T5" fmla="*/ 0 h 102"/>
              <a:gd name="T6" fmla="*/ 100 w 100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2">
                <a:moveTo>
                  <a:pt x="100" y="102"/>
                </a:moveTo>
                <a:lnTo>
                  <a:pt x="0" y="102"/>
                </a:lnTo>
                <a:lnTo>
                  <a:pt x="0" y="0"/>
                </a:lnTo>
                <a:lnTo>
                  <a:pt x="100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Rectangle 7"/>
          <p:cNvSpPr>
            <a:spLocks noChangeArrowheads="1"/>
          </p:cNvSpPr>
          <p:nvPr userDrawn="1"/>
        </p:nvSpPr>
        <p:spPr bwMode="auto">
          <a:xfrm>
            <a:off x="1277938" y="12903932"/>
            <a:ext cx="155575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8"/>
          <p:cNvSpPr>
            <a:spLocks/>
          </p:cNvSpPr>
          <p:nvPr userDrawn="1"/>
        </p:nvSpPr>
        <p:spPr bwMode="auto">
          <a:xfrm>
            <a:off x="1592263" y="12746770"/>
            <a:ext cx="155575" cy="476250"/>
          </a:xfrm>
          <a:custGeom>
            <a:avLst/>
            <a:gdLst>
              <a:gd name="T0" fmla="*/ 0 w 98"/>
              <a:gd name="T1" fmla="*/ 0 h 300"/>
              <a:gd name="T2" fmla="*/ 0 w 98"/>
              <a:gd name="T3" fmla="*/ 201 h 300"/>
              <a:gd name="T4" fmla="*/ 98 w 98"/>
              <a:gd name="T5" fmla="*/ 300 h 300"/>
              <a:gd name="T6" fmla="*/ 98 w 98"/>
              <a:gd name="T7" fmla="*/ 0 h 300"/>
              <a:gd name="T8" fmla="*/ 0 w 98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300">
                <a:moveTo>
                  <a:pt x="0" y="0"/>
                </a:moveTo>
                <a:lnTo>
                  <a:pt x="0" y="201"/>
                </a:lnTo>
                <a:lnTo>
                  <a:pt x="98" y="300"/>
                </a:lnTo>
                <a:lnTo>
                  <a:pt x="98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Freeform 9"/>
          <p:cNvSpPr>
            <a:spLocks/>
          </p:cNvSpPr>
          <p:nvPr userDrawn="1"/>
        </p:nvSpPr>
        <p:spPr bwMode="auto">
          <a:xfrm>
            <a:off x="2609850" y="12903932"/>
            <a:ext cx="155575" cy="161925"/>
          </a:xfrm>
          <a:custGeom>
            <a:avLst/>
            <a:gdLst>
              <a:gd name="T0" fmla="*/ 98 w 98"/>
              <a:gd name="T1" fmla="*/ 102 h 102"/>
              <a:gd name="T2" fmla="*/ 0 w 98"/>
              <a:gd name="T3" fmla="*/ 102 h 102"/>
              <a:gd name="T4" fmla="*/ 0 w 98"/>
              <a:gd name="T5" fmla="*/ 0 h 102"/>
              <a:gd name="T6" fmla="*/ 98 w 9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102">
                <a:moveTo>
                  <a:pt x="98" y="102"/>
                </a:moveTo>
                <a:lnTo>
                  <a:pt x="0" y="102"/>
                </a:lnTo>
                <a:lnTo>
                  <a:pt x="0" y="0"/>
                </a:lnTo>
                <a:lnTo>
                  <a:pt x="98" y="102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Rectangle 10"/>
          <p:cNvSpPr>
            <a:spLocks noChangeArrowheads="1"/>
          </p:cNvSpPr>
          <p:nvPr userDrawn="1"/>
        </p:nvSpPr>
        <p:spPr bwMode="auto">
          <a:xfrm>
            <a:off x="2455863" y="12903932"/>
            <a:ext cx="153988" cy="319088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" name="Freeform 11"/>
          <p:cNvSpPr>
            <a:spLocks/>
          </p:cNvSpPr>
          <p:nvPr userDrawn="1"/>
        </p:nvSpPr>
        <p:spPr bwMode="auto">
          <a:xfrm>
            <a:off x="2765425" y="12746770"/>
            <a:ext cx="158750" cy="476250"/>
          </a:xfrm>
          <a:custGeom>
            <a:avLst/>
            <a:gdLst>
              <a:gd name="T0" fmla="*/ 0 w 100"/>
              <a:gd name="T1" fmla="*/ 0 h 300"/>
              <a:gd name="T2" fmla="*/ 0 w 100"/>
              <a:gd name="T3" fmla="*/ 201 h 300"/>
              <a:gd name="T4" fmla="*/ 100 w 100"/>
              <a:gd name="T5" fmla="*/ 300 h 300"/>
              <a:gd name="T6" fmla="*/ 100 w 100"/>
              <a:gd name="T7" fmla="*/ 0 h 300"/>
              <a:gd name="T8" fmla="*/ 0 w 100"/>
              <a:gd name="T9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300">
                <a:moveTo>
                  <a:pt x="0" y="0"/>
                </a:moveTo>
                <a:lnTo>
                  <a:pt x="0" y="201"/>
                </a:lnTo>
                <a:lnTo>
                  <a:pt x="100" y="300"/>
                </a:lnTo>
                <a:lnTo>
                  <a:pt x="100" y="0"/>
                </a:lnTo>
                <a:lnTo>
                  <a:pt x="0" y="0"/>
                </a:lnTo>
                <a:close/>
              </a:path>
            </a:pathLst>
          </a:cu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Rectangle 12"/>
          <p:cNvSpPr>
            <a:spLocks noChangeArrowheads="1"/>
          </p:cNvSpPr>
          <p:nvPr userDrawn="1"/>
        </p:nvSpPr>
        <p:spPr bwMode="auto">
          <a:xfrm>
            <a:off x="1747838" y="12589607"/>
            <a:ext cx="158750" cy="476250"/>
          </a:xfrm>
          <a:prstGeom prst="rect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" name="Line 13"/>
          <p:cNvSpPr>
            <a:spLocks noChangeShapeType="1"/>
          </p:cNvSpPr>
          <p:nvPr userDrawn="1"/>
        </p:nvSpPr>
        <p:spPr bwMode="auto">
          <a:xfrm>
            <a:off x="2062163" y="13065857"/>
            <a:ext cx="39370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Line 14"/>
          <p:cNvSpPr>
            <a:spLocks noChangeShapeType="1"/>
          </p:cNvSpPr>
          <p:nvPr userDrawn="1"/>
        </p:nvSpPr>
        <p:spPr bwMode="auto">
          <a:xfrm>
            <a:off x="2924175" y="13065857"/>
            <a:ext cx="21443950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39" name="Line 15"/>
          <p:cNvSpPr>
            <a:spLocks noChangeShapeType="1"/>
          </p:cNvSpPr>
          <p:nvPr userDrawn="1"/>
        </p:nvSpPr>
        <p:spPr bwMode="auto">
          <a:xfrm>
            <a:off x="6350" y="13065857"/>
            <a:ext cx="1271588" cy="0"/>
          </a:xfrm>
          <a:prstGeom prst="line">
            <a:avLst/>
          </a:prstGeom>
          <a:noFill/>
          <a:ln w="19050" cap="rnd">
            <a:solidFill>
              <a:srgbClr val="1D1E1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64" r:id="rId4"/>
    <p:sldLayoutId id="2147483657" r:id="rId5"/>
    <p:sldLayoutId id="2147483665" r:id="rId6"/>
    <p:sldLayoutId id="2147483658" r:id="rId7"/>
    <p:sldLayoutId id="2147483666" r:id="rId8"/>
    <p:sldLayoutId id="2147483659" r:id="rId9"/>
    <p:sldLayoutId id="2147483660" r:id="rId10"/>
    <p:sldLayoutId id="2147483667" r:id="rId11"/>
    <p:sldLayoutId id="2147483661" r:id="rId12"/>
    <p:sldLayoutId id="2147483668" r:id="rId13"/>
    <p:sldLayoutId id="2147483651" r:id="rId14"/>
    <p:sldLayoutId id="2147483669" r:id="rId15"/>
    <p:sldLayoutId id="2147483670" r:id="rId16"/>
    <p:sldLayoutId id="2147483654" r:id="rId17"/>
    <p:sldLayoutId id="2147483663" r:id="rId18"/>
  </p:sldLayoutIdLst>
  <p:hf sldNum="0" hdr="0" ftr="0"/>
  <p:txStyles>
    <p:titleStyle>
      <a:lvl1pPr algn="l" defTabSz="1828526" rtl="0" eaLnBrk="1" latinLnBrk="0" hangingPunct="1">
        <a:lnSpc>
          <a:spcPct val="100000"/>
        </a:lnSpc>
        <a:spcBef>
          <a:spcPct val="0"/>
        </a:spcBef>
        <a:buNone/>
        <a:defRPr sz="70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457131" indent="-457131" algn="l" defTabSz="1828526" rtl="0" eaLnBrk="1" latinLnBrk="0" hangingPunct="1">
        <a:lnSpc>
          <a:spcPct val="100000"/>
        </a:lnSpc>
        <a:spcBef>
          <a:spcPts val="2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1pPr>
      <a:lvl2pPr marL="1371394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2pPr>
      <a:lvl3pPr marL="2285657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 baseline="0">
          <a:solidFill>
            <a:schemeClr val="dk2"/>
          </a:solidFill>
          <a:latin typeface="+mn-lt"/>
          <a:ea typeface="+mn-ea"/>
          <a:cs typeface="+mn-cs"/>
        </a:defRPr>
      </a:lvl3pPr>
      <a:lvl4pPr marL="3199920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4pPr>
      <a:lvl5pPr marL="4114183" indent="-457131" algn="l" defTabSz="1828526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000" kern="1200">
          <a:solidFill>
            <a:schemeClr val="dk2"/>
          </a:solidFill>
          <a:latin typeface="+mn-lt"/>
          <a:ea typeface="+mn-ea"/>
          <a:cs typeface="+mn-cs"/>
        </a:defRPr>
      </a:lvl5pPr>
      <a:lvl6pPr marL="5028446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708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971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1234" indent="-457131" algn="l" defTabSz="18285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6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526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789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7051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314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577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840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4103" algn="l" defTabSz="1828526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eeagrantsmediu.ro/" TargetMode="Externa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eeagrantsmediu.ro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F4C6A0A-A92C-7274-2BA5-5FC3D0D42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58" y="729691"/>
            <a:ext cx="4172454" cy="1233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BD37D28-9758-DCA0-81AB-3150FF317F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3555" y="729691"/>
            <a:ext cx="2432045" cy="1215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ine 3">
            <a:extLst>
              <a:ext uri="{FF2B5EF4-FFF2-40B4-BE49-F238E27FC236}">
                <a16:creationId xmlns:a16="http://schemas.microsoft.com/office/drawing/2014/main" xmlns="" id="{2BF565A9-4F47-09CC-A777-60B79B492A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390" y="250758"/>
            <a:ext cx="1254339" cy="153868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xmlns="" id="{CCFB879A-2128-5B3F-2393-9C967510DF78}"/>
              </a:ext>
            </a:extLst>
          </p:cNvPr>
          <p:cNvSpPr txBox="1"/>
          <p:nvPr/>
        </p:nvSpPr>
        <p:spPr>
          <a:xfrm>
            <a:off x="268846" y="12156141"/>
            <a:ext cx="23093178" cy="8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Working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2000" b="1" i="0" u="none" strike="noStrike" kern="1200" cap="none" spc="0" baseline="0" dirty="0" err="1">
                <a:solidFill>
                  <a:srgbClr val="00B05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2000" b="1" i="0" u="none" strike="noStrike" kern="1200" cap="none" spc="0" baseline="0" dirty="0">
                <a:solidFill>
                  <a:srgbClr val="ED7D31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2000" b="1" i="0" u="none" strike="noStrike" kern="1200" cap="none" spc="0" baseline="0" dirty="0">
                <a:solidFill>
                  <a:srgbClr val="00B0F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marL="0" marR="0" lvl="0" indent="0" algn="r" defTabSz="457200" rtl="0" fontAlgn="auto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0" cap="none" spc="0" baseline="0" dirty="0">
                <a:solidFill>
                  <a:srgbClr val="1155CC"/>
                </a:solidFill>
                <a:uFillTx/>
                <a:latin typeface="Calibri"/>
                <a:hlinkClick r:id="rId5"/>
              </a:rPr>
              <a:t>www.eeagrantsmediu.ro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 pitchFamily="34"/>
              <a:cs typeface="Times New Roman" pitchFamily="18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xmlns="" id="{F863E320-B3B9-2027-7B49-0133A89A4A47}"/>
              </a:ext>
            </a:extLst>
          </p:cNvPr>
          <p:cNvSpPr txBox="1">
            <a:spLocks/>
          </p:cNvSpPr>
          <p:nvPr/>
        </p:nvSpPr>
        <p:spPr>
          <a:xfrm>
            <a:off x="1260156" y="2133601"/>
            <a:ext cx="21860511" cy="1936376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algn="l" defTabSz="1828526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 err="1">
                <a:latin typeface="Arial" pitchFamily="34"/>
              </a:rPr>
              <a:t>Închiderea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err="1">
                <a:latin typeface="Arial" pitchFamily="34"/>
              </a:rPr>
              <a:t>depozitului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err="1">
                <a:latin typeface="Arial" pitchFamily="34"/>
              </a:rPr>
              <a:t>temporar</a:t>
            </a:r>
            <a:r>
              <a:rPr lang="en-GB" sz="3600" dirty="0">
                <a:latin typeface="Arial" pitchFamily="34"/>
              </a:rPr>
              <a:t> de </a:t>
            </a:r>
            <a:r>
              <a:rPr lang="en-GB" sz="3600" dirty="0" err="1">
                <a:latin typeface="Arial" pitchFamily="34"/>
              </a:rPr>
              <a:t>deșeuri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err="1">
                <a:latin typeface="Arial" pitchFamily="34"/>
              </a:rPr>
              <a:t>municipale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err="1">
                <a:latin typeface="Arial" pitchFamily="34"/>
              </a:rPr>
              <a:t>Fălticeni</a:t>
            </a:r>
            <a:r>
              <a:rPr lang="en-GB" sz="3600" dirty="0">
                <a:latin typeface="Arial" pitchFamily="34"/>
              </a:rPr>
              <a:t>, </a:t>
            </a:r>
            <a:r>
              <a:rPr lang="en-GB" sz="3600" dirty="0" err="1">
                <a:latin typeface="Arial" pitchFamily="34"/>
              </a:rPr>
              <a:t>județul</a:t>
            </a:r>
            <a:r>
              <a:rPr lang="en-GB" sz="3600" dirty="0">
                <a:latin typeface="Arial" pitchFamily="34"/>
              </a:rPr>
              <a:t> Suceava </a:t>
            </a:r>
            <a:r>
              <a:rPr lang="en-GB" sz="3600" dirty="0" err="1">
                <a:latin typeface="Arial" pitchFamily="34"/>
              </a:rPr>
              <a:t>prin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err="1">
                <a:latin typeface="Arial" pitchFamily="34"/>
              </a:rPr>
              <a:t>implementarea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err="1">
                <a:latin typeface="Arial" pitchFamily="34"/>
              </a:rPr>
              <a:t>unei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err="1">
                <a:latin typeface="Arial" pitchFamily="34"/>
              </a:rPr>
              <a:t>tehnologii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err="1">
                <a:latin typeface="Arial" pitchFamily="34"/>
              </a:rPr>
              <a:t>inovatoare</a:t>
            </a:r>
            <a:r>
              <a:rPr lang="en-GB" sz="3600" dirty="0">
                <a:latin typeface="Arial" pitchFamily="34"/>
              </a:rPr>
              <a:t> </a:t>
            </a:r>
            <a:r>
              <a:rPr lang="en-GB" sz="3600" dirty="0" smtClean="0">
                <a:latin typeface="Arial" pitchFamily="34"/>
              </a:rPr>
              <a:t>IDTDMF</a:t>
            </a:r>
            <a:endParaRPr lang="en-GB" sz="3600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3F63B53F-0C18-C22B-961D-D064CAAD4D8A}"/>
              </a:ext>
            </a:extLst>
          </p:cNvPr>
          <p:cNvSpPr txBox="1">
            <a:spLocks/>
          </p:cNvSpPr>
          <p:nvPr/>
        </p:nvSpPr>
        <p:spPr>
          <a:xfrm>
            <a:off x="1260155" y="3801037"/>
            <a:ext cx="21860510" cy="793732"/>
          </a:xfrm>
          <a:prstGeom prst="rect">
            <a:avLst/>
          </a:prstGeom>
        </p:spPr>
        <p:txBody>
          <a:bodyPr/>
          <a:lstStyle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ro-RO" sz="3200" dirty="0">
                <a:solidFill>
                  <a:srgbClr val="2628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finanțat prin Mecanismul Financiar al Spațiului Economic European 2014-2021 în cadrul Programului „Mediu, Adaptare la Schimbările Climatice și Ecosisteme” (RO – Mediu). Contract 25249/BT/24.11.2022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xmlns="" id="{9F515F72-B7CD-7048-5380-F58F876DECEE}"/>
              </a:ext>
            </a:extLst>
          </p:cNvPr>
          <p:cNvSpPr txBox="1">
            <a:spLocks/>
          </p:cNvSpPr>
          <p:nvPr/>
        </p:nvSpPr>
        <p:spPr>
          <a:xfrm>
            <a:off x="1075769" y="8106708"/>
            <a:ext cx="22017410" cy="2223247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Valoarea totală a proiectului </a:t>
            </a:r>
            <a:r>
              <a:rPr lang="ro-R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fost</a:t>
            </a:r>
            <a:r>
              <a:rPr lang="ro-RO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ro-R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9.573.894,25 RON,</a:t>
            </a: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din care valoarea eligibilă a proiectului </a:t>
            </a:r>
            <a:r>
              <a:rPr lang="ro-R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fost de </a:t>
            </a:r>
            <a:r>
              <a:rPr lang="ro-R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9.325.011,30 RON</a:t>
            </a: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o-RO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(</a:t>
            </a: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din care </a:t>
            </a:r>
            <a:r>
              <a:rPr lang="ro-R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7.926.259,61 RON </a:t>
            </a: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valoare eligibilă nerambursabilă din MF SEE și </a:t>
            </a:r>
            <a:r>
              <a:rPr lang="ro-R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1.398.751,69 RON</a:t>
            </a: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valoare eligibilă nerambursabilă din bugetul național), și </a:t>
            </a:r>
            <a:r>
              <a:rPr lang="ro-RO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248.882,95 RON</a:t>
            </a: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valoare neeligibilă, iar perioada de implementare </a:t>
            </a:r>
            <a:r>
              <a:rPr lang="ro-RO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fost</a:t>
            </a:r>
            <a:r>
              <a:rPr lang="ro-RO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ro-RO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cuprinsă între 24 noiembrie 2022  și 30.04.2024</a:t>
            </a:r>
            <a:r>
              <a:rPr lang="ro-RO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o-RO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Suma utilizată pentru implementarea proiectului, potrivit Notei de </a:t>
            </a:r>
            <a:r>
              <a:rPr lang="ro-R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î</a:t>
            </a:r>
            <a:r>
              <a:rPr lang="ro-RO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nchidere a proiectului,  a fost de </a:t>
            </a:r>
            <a:r>
              <a:rPr lang="ro-RO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8.008.522,90 lei.</a:t>
            </a:r>
            <a:endParaRPr lang="x-none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Dreptunghi 3"/>
          <p:cNvSpPr/>
          <p:nvPr/>
        </p:nvSpPr>
        <p:spPr>
          <a:xfrm>
            <a:off x="1075769" y="5342963"/>
            <a:ext cx="222862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vi-VN" sz="3000" dirty="0">
                <a:solidFill>
                  <a:srgbClr val="000000"/>
                </a:solidFill>
              </a:rPr>
              <a:t>Municipiul Fălticeni, a semnat în	 data de 24 noiembrie 2022,  </a:t>
            </a:r>
            <a:r>
              <a:rPr lang="vi-VN" sz="3000" b="1" dirty="0">
                <a:solidFill>
                  <a:srgbClr val="000000"/>
                </a:solidFill>
              </a:rPr>
              <a:t>contractul de finanțare nr. 25249/ BT /24.11.2022 pentru implementarea proiectului „Închiderea depozitului temporar de deșeuri </a:t>
            </a:r>
            <a:r>
              <a:rPr lang="vi-VN" sz="3000" dirty="0">
                <a:solidFill>
                  <a:srgbClr val="000000"/>
                </a:solidFill>
              </a:rPr>
              <a:t>municipale Fălticeni, județul Suceava </a:t>
            </a:r>
            <a:r>
              <a:rPr lang="vi-VN" sz="3000" dirty="0" smtClean="0">
                <a:solidFill>
                  <a:srgbClr val="000000"/>
                </a:solidFill>
              </a:rPr>
              <a:t>prin</a:t>
            </a:r>
            <a:r>
              <a:rPr lang="ro-RO" sz="3000" dirty="0" smtClean="0">
                <a:solidFill>
                  <a:srgbClr val="000000"/>
                </a:solidFill>
              </a:rPr>
              <a:t> </a:t>
            </a:r>
            <a:r>
              <a:rPr lang="vi-VN" sz="3000" dirty="0" smtClean="0">
                <a:solidFill>
                  <a:srgbClr val="000000"/>
                </a:solidFill>
              </a:rPr>
              <a:t>implementarea </a:t>
            </a:r>
            <a:r>
              <a:rPr lang="vi-VN" sz="3000" dirty="0">
                <a:solidFill>
                  <a:srgbClr val="000000"/>
                </a:solidFill>
              </a:rPr>
              <a:t>unei tehnologii inovatoare” – IDTDMF, finanțat prin Mecanismul Financiar al Spațiului Economic European (SEE) în cadrul Programului „Mediu, adaptare la schimbările climatice și ecosisteme” (RO-Mediu)</a:t>
            </a:r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98792" y="2840197"/>
            <a:ext cx="22177121" cy="5283122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Obiectivul</a:t>
            </a:r>
            <a:r>
              <a:rPr lang="en-GB" dirty="0"/>
              <a:t> general al </a:t>
            </a:r>
            <a:r>
              <a:rPr lang="en-GB" dirty="0" err="1"/>
              <a:t>proiectului</a:t>
            </a:r>
            <a:r>
              <a:rPr lang="en-GB" dirty="0"/>
              <a:t> a </a:t>
            </a:r>
            <a:r>
              <a:rPr lang="en-GB" dirty="0" err="1"/>
              <a:t>constat</a:t>
            </a:r>
            <a:r>
              <a:rPr lang="en-GB" dirty="0"/>
              <a:t> </a:t>
            </a: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rezolvarea</a:t>
            </a:r>
            <a:r>
              <a:rPr lang="en-GB" dirty="0"/>
              <a:t> </a:t>
            </a:r>
            <a:r>
              <a:rPr lang="en-GB" dirty="0" err="1"/>
              <a:t>unei</a:t>
            </a:r>
            <a:r>
              <a:rPr lang="en-GB" dirty="0"/>
              <a:t> </a:t>
            </a:r>
            <a:r>
              <a:rPr lang="en-GB" dirty="0" err="1"/>
              <a:t>probleme</a:t>
            </a:r>
            <a:r>
              <a:rPr lang="en-GB" dirty="0"/>
              <a:t> </a:t>
            </a:r>
            <a:r>
              <a:rPr lang="en-GB" dirty="0" err="1"/>
              <a:t>majore</a:t>
            </a:r>
            <a:r>
              <a:rPr lang="en-GB" dirty="0"/>
              <a:t> de </a:t>
            </a:r>
            <a:r>
              <a:rPr lang="en-GB" dirty="0" err="1"/>
              <a:t>mediu</a:t>
            </a:r>
            <a:r>
              <a:rPr lang="en-GB" dirty="0"/>
              <a:t> a </a:t>
            </a:r>
            <a:r>
              <a:rPr lang="en-GB" dirty="0" err="1"/>
              <a:t>Municipiului</a:t>
            </a:r>
            <a:r>
              <a:rPr lang="en-GB" dirty="0"/>
              <a:t> </a:t>
            </a:r>
            <a:r>
              <a:rPr lang="en-GB" dirty="0" err="1"/>
              <a:t>Fălticeni</a:t>
            </a:r>
            <a:r>
              <a:rPr lang="en-GB" dirty="0"/>
              <a:t>, </a:t>
            </a:r>
            <a:r>
              <a:rPr lang="en-GB" dirty="0" err="1"/>
              <a:t>generatoarea</a:t>
            </a:r>
            <a:r>
              <a:rPr lang="en-GB" dirty="0"/>
              <a:t> </a:t>
            </a:r>
            <a:r>
              <a:rPr lang="en-GB" dirty="0" err="1"/>
              <a:t>unei</a:t>
            </a:r>
            <a:r>
              <a:rPr lang="en-GB" dirty="0"/>
              <a:t> </a:t>
            </a:r>
            <a:r>
              <a:rPr lang="en-GB" dirty="0" err="1"/>
              <a:t>masive</a:t>
            </a:r>
            <a:r>
              <a:rPr lang="en-GB" dirty="0"/>
              <a:t> </a:t>
            </a:r>
            <a:r>
              <a:rPr lang="en-GB" dirty="0" err="1"/>
              <a:t>poluări</a:t>
            </a:r>
            <a:r>
              <a:rPr lang="en-GB" dirty="0"/>
              <a:t> (olfactive </a:t>
            </a:r>
            <a:r>
              <a:rPr lang="en-GB" dirty="0" err="1"/>
              <a:t>și</a:t>
            </a:r>
            <a:r>
              <a:rPr lang="en-GB" dirty="0"/>
              <a:t> a </a:t>
            </a:r>
            <a:r>
              <a:rPr lang="en-GB" dirty="0" err="1" smtClean="0"/>
              <a:t>solului</a:t>
            </a:r>
            <a:r>
              <a:rPr lang="en-GB" dirty="0"/>
              <a:t>), </a:t>
            </a:r>
            <a:r>
              <a:rPr lang="en-GB" dirty="0" err="1"/>
              <a:t>prin</a:t>
            </a:r>
            <a:r>
              <a:rPr lang="en-GB" dirty="0"/>
              <a:t> </a:t>
            </a:r>
            <a:r>
              <a:rPr lang="en-GB" dirty="0" err="1"/>
              <a:t>închiderea</a:t>
            </a:r>
            <a:r>
              <a:rPr lang="en-GB" dirty="0"/>
              <a:t> </a:t>
            </a:r>
            <a:r>
              <a:rPr lang="en-GB" dirty="0" err="1"/>
              <a:t>depozitului</a:t>
            </a:r>
            <a:r>
              <a:rPr lang="en-GB" dirty="0"/>
              <a:t> </a:t>
            </a:r>
            <a:r>
              <a:rPr lang="en-GB" dirty="0" err="1"/>
              <a:t>temporar</a:t>
            </a:r>
            <a:r>
              <a:rPr lang="en-GB" dirty="0"/>
              <a:t> de </a:t>
            </a:r>
            <a:r>
              <a:rPr lang="en-GB" dirty="0" err="1"/>
              <a:t>deșeuri</a:t>
            </a:r>
            <a:r>
              <a:rPr lang="en-GB" dirty="0"/>
              <a:t> </a:t>
            </a:r>
            <a:r>
              <a:rPr lang="en-GB" dirty="0" err="1"/>
              <a:t>municipale</a:t>
            </a:r>
            <a:r>
              <a:rPr lang="en-GB" dirty="0"/>
              <a:t> </a:t>
            </a:r>
            <a:r>
              <a:rPr lang="en-GB" dirty="0" err="1"/>
              <a:t>Fălticeni</a:t>
            </a:r>
            <a:r>
              <a:rPr lang="en-GB" dirty="0"/>
              <a:t>, </a:t>
            </a:r>
            <a:r>
              <a:rPr lang="en-GB" dirty="0" err="1"/>
              <a:t>județul</a:t>
            </a:r>
            <a:r>
              <a:rPr lang="en-GB" dirty="0"/>
              <a:t> Suceava.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0"/>
          </p:nvPr>
        </p:nvSpPr>
        <p:spPr>
          <a:xfrm>
            <a:off x="1149734" y="2350631"/>
            <a:ext cx="21861704" cy="840804"/>
          </a:xfrm>
        </p:spPr>
        <p:txBody>
          <a:bodyPr/>
          <a:lstStyle/>
          <a:p>
            <a:r>
              <a:rPr lang="en-GB" dirty="0" err="1"/>
              <a:t>Obiectivul</a:t>
            </a:r>
            <a:r>
              <a:rPr lang="en-GB" dirty="0"/>
              <a:t> general al </a:t>
            </a:r>
            <a:r>
              <a:rPr lang="en-GB" dirty="0" err="1"/>
              <a:t>proiectului</a:t>
            </a:r>
            <a:endParaRPr lang="en-GB" dirty="0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xmlns="" id="{D004712D-08A4-2C8A-3712-A726C8CBADEC}"/>
              </a:ext>
            </a:extLst>
          </p:cNvPr>
          <p:cNvSpPr txBox="1">
            <a:spLocks/>
          </p:cNvSpPr>
          <p:nvPr/>
        </p:nvSpPr>
        <p:spPr>
          <a:xfrm>
            <a:off x="1098792" y="4000355"/>
            <a:ext cx="21861704" cy="46166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30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Obiectivele</a:t>
            </a:r>
            <a:r>
              <a:rPr lang="en-GB" dirty="0"/>
              <a:t> </a:t>
            </a:r>
            <a:r>
              <a:rPr lang="en-GB" dirty="0" err="1"/>
              <a:t>specifice</a:t>
            </a:r>
            <a:r>
              <a:rPr lang="en-GB" dirty="0"/>
              <a:t> ale </a:t>
            </a:r>
            <a:r>
              <a:rPr lang="en-GB" dirty="0" err="1"/>
              <a:t>proiectului</a:t>
            </a:r>
            <a:r>
              <a:rPr lang="en-GB" dirty="0"/>
              <a:t>: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xmlns="" id="{9F515F72-B7CD-7048-5380-F58F876DECEE}"/>
              </a:ext>
            </a:extLst>
          </p:cNvPr>
          <p:cNvSpPr txBox="1">
            <a:spLocks/>
          </p:cNvSpPr>
          <p:nvPr/>
        </p:nvSpPr>
        <p:spPr>
          <a:xfrm>
            <a:off x="1098792" y="4765405"/>
            <a:ext cx="22015757" cy="335791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457131" indent="-457131" algn="l" defTabSz="1828526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1pPr>
            <a:lvl2pPr marL="1371394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2pPr>
            <a:lvl3pPr marL="2285657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 baseline="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3pPr>
            <a:lvl4pPr marL="3199920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4pPr>
            <a:lvl5pPr marL="4114183" indent="-457131" algn="l" defTabSz="1828526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dk2"/>
                </a:solidFill>
                <a:latin typeface="+mn-lt"/>
                <a:ea typeface="+mn-ea"/>
                <a:cs typeface="+mn-cs"/>
              </a:defRPr>
            </a:lvl5pPr>
            <a:lvl6pPr marL="5028446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708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971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1234" indent="-457131" algn="l" defTabSz="18285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dirty="0" err="1"/>
              <a:t>Introducerea</a:t>
            </a:r>
            <a:r>
              <a:rPr lang="en-GB" dirty="0"/>
              <a:t> </a:t>
            </a:r>
            <a:r>
              <a:rPr lang="en-GB" dirty="0" err="1"/>
              <a:t>deșeurilor</a:t>
            </a:r>
            <a:r>
              <a:rPr lang="en-GB" dirty="0"/>
              <a:t> </a:t>
            </a:r>
            <a:r>
              <a:rPr lang="en-GB" dirty="0" err="1"/>
              <a:t>tratate</a:t>
            </a:r>
            <a:r>
              <a:rPr lang="en-GB" dirty="0"/>
              <a:t> </a:t>
            </a:r>
            <a:r>
              <a:rPr lang="en-GB" dirty="0" err="1"/>
              <a:t>prin</a:t>
            </a:r>
            <a:r>
              <a:rPr lang="en-GB" dirty="0"/>
              <a:t> </a:t>
            </a:r>
            <a:r>
              <a:rPr lang="en-GB" dirty="0" err="1"/>
              <a:t>tehnologia</a:t>
            </a:r>
            <a:r>
              <a:rPr lang="en-GB" dirty="0"/>
              <a:t> </a:t>
            </a:r>
            <a:r>
              <a:rPr lang="en-GB" dirty="0" err="1"/>
              <a:t>propusă</a:t>
            </a:r>
            <a:r>
              <a:rPr lang="en-GB" dirty="0"/>
              <a:t> </a:t>
            </a: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economia</a:t>
            </a:r>
            <a:r>
              <a:rPr lang="en-GB" dirty="0"/>
              <a:t> </a:t>
            </a:r>
            <a:r>
              <a:rPr lang="en-GB" dirty="0" err="1"/>
              <a:t>circulară</a:t>
            </a:r>
            <a:r>
              <a:rPr lang="en-GB" dirty="0"/>
              <a:t>;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dirty="0" err="1"/>
              <a:t>Îmbunătățirea</a:t>
            </a:r>
            <a:r>
              <a:rPr lang="en-GB" dirty="0"/>
              <a:t> </a:t>
            </a:r>
            <a:r>
              <a:rPr lang="ro-RO" dirty="0" smtClean="0"/>
              <a:t>capacității</a:t>
            </a:r>
            <a:r>
              <a:rPr lang="en-GB" dirty="0" smtClean="0"/>
              <a:t> </a:t>
            </a:r>
            <a:r>
              <a:rPr lang="en-GB" dirty="0" err="1"/>
              <a:t>instituționale</a:t>
            </a:r>
            <a:r>
              <a:rPr lang="en-GB" dirty="0"/>
              <a:t> locale </a:t>
            </a:r>
            <a:r>
              <a:rPr lang="en-GB" dirty="0" err="1"/>
              <a:t>în</a:t>
            </a:r>
            <a:r>
              <a:rPr lang="en-GB" dirty="0"/>
              <a:t> </a:t>
            </a:r>
            <a:r>
              <a:rPr lang="en-GB" dirty="0" err="1"/>
              <a:t>domeniul</a:t>
            </a:r>
            <a:r>
              <a:rPr lang="en-GB" dirty="0"/>
              <a:t> </a:t>
            </a:r>
            <a:r>
              <a:rPr lang="en-GB" dirty="0" err="1"/>
              <a:t>gestionării</a:t>
            </a:r>
            <a:r>
              <a:rPr lang="en-GB" dirty="0"/>
              <a:t> </a:t>
            </a:r>
            <a:r>
              <a:rPr lang="en-GB" dirty="0" err="1" smtClean="0"/>
              <a:t>deș</a:t>
            </a:r>
            <a:r>
              <a:rPr lang="ro-RO" dirty="0" smtClean="0"/>
              <a:t>e</a:t>
            </a:r>
            <a:r>
              <a:rPr lang="en-GB" dirty="0" err="1" smtClean="0"/>
              <a:t>urilor</a:t>
            </a:r>
            <a:r>
              <a:rPr lang="en-GB" dirty="0" smtClean="0"/>
              <a:t> </a:t>
            </a:r>
            <a:r>
              <a:rPr lang="en-GB" dirty="0" err="1" smtClean="0"/>
              <a:t>municipale</a:t>
            </a:r>
            <a:r>
              <a:rPr lang="ro-RO" dirty="0" smtClean="0"/>
              <a:t> </a:t>
            </a:r>
            <a:r>
              <a:rPr lang="en-GB" dirty="0" smtClean="0"/>
              <a:t>;</a:t>
            </a:r>
            <a:endParaRPr lang="en-GB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dirty="0" err="1"/>
              <a:t>Derularea</a:t>
            </a:r>
            <a:r>
              <a:rPr lang="en-GB" dirty="0"/>
              <a:t> </a:t>
            </a:r>
            <a:r>
              <a:rPr lang="en-GB" dirty="0" err="1"/>
              <a:t>unei</a:t>
            </a:r>
            <a:r>
              <a:rPr lang="en-GB" dirty="0"/>
              <a:t> </a:t>
            </a:r>
            <a:r>
              <a:rPr lang="en-GB" dirty="0" err="1"/>
              <a:t>campanii</a:t>
            </a:r>
            <a:r>
              <a:rPr lang="en-GB" dirty="0"/>
              <a:t> </a:t>
            </a:r>
            <a:r>
              <a:rPr lang="en-GB" dirty="0" err="1"/>
              <a:t>complexe</a:t>
            </a:r>
            <a:r>
              <a:rPr lang="en-GB" dirty="0"/>
              <a:t> de </a:t>
            </a:r>
            <a:r>
              <a:rPr lang="en-GB" dirty="0" err="1"/>
              <a:t>informare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educare</a:t>
            </a:r>
            <a:r>
              <a:rPr lang="en-GB" dirty="0"/>
              <a:t> a </a:t>
            </a:r>
            <a:r>
              <a:rPr lang="en-GB" dirty="0" err="1"/>
              <a:t>publicului</a:t>
            </a:r>
            <a:r>
              <a:rPr lang="en-GB" dirty="0"/>
              <a:t> </a:t>
            </a:r>
            <a:r>
              <a:rPr lang="en-GB" dirty="0" err="1"/>
              <a:t>privind</a:t>
            </a:r>
            <a:r>
              <a:rPr lang="en-GB" dirty="0"/>
              <a:t> </a:t>
            </a:r>
            <a:r>
              <a:rPr lang="en-GB" dirty="0" err="1"/>
              <a:t>gestionarea</a:t>
            </a:r>
            <a:r>
              <a:rPr lang="en-GB" dirty="0"/>
              <a:t> </a:t>
            </a:r>
            <a:r>
              <a:rPr lang="en-GB" dirty="0" err="1"/>
              <a:t>deșeurilor</a:t>
            </a:r>
            <a:r>
              <a:rPr lang="en-GB" dirty="0"/>
              <a:t> </a:t>
            </a:r>
            <a:r>
              <a:rPr lang="en-GB" dirty="0" err="1"/>
              <a:t>municipale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dirty="0" err="1"/>
              <a:t>Proiectul</a:t>
            </a:r>
            <a:r>
              <a:rPr lang="en-GB" dirty="0"/>
              <a:t> </a:t>
            </a:r>
            <a:r>
              <a:rPr lang="ro-RO" dirty="0" smtClean="0"/>
              <a:t>a </a:t>
            </a:r>
            <a:r>
              <a:rPr lang="en-GB" dirty="0" err="1" smtClean="0"/>
              <a:t>contribui</a:t>
            </a:r>
            <a:r>
              <a:rPr lang="ro-RO" dirty="0" smtClean="0"/>
              <a:t>t </a:t>
            </a:r>
            <a:r>
              <a:rPr lang="en-GB" dirty="0" smtClean="0"/>
              <a:t>la </a:t>
            </a:r>
            <a:r>
              <a:rPr lang="en-GB" dirty="0" err="1"/>
              <a:t>realizarea</a:t>
            </a:r>
            <a:r>
              <a:rPr lang="en-GB" dirty="0"/>
              <a:t> </a:t>
            </a:r>
            <a:r>
              <a:rPr lang="en-GB" dirty="0" err="1"/>
              <a:t>obiectivului</a:t>
            </a:r>
            <a:r>
              <a:rPr lang="en-GB" dirty="0"/>
              <a:t> general al </a:t>
            </a:r>
            <a:r>
              <a:rPr lang="en-GB" dirty="0" err="1"/>
              <a:t>Programului</a:t>
            </a:r>
            <a:r>
              <a:rPr lang="en-GB" dirty="0"/>
              <a:t> de </a:t>
            </a:r>
            <a:r>
              <a:rPr lang="en-GB" dirty="0" err="1"/>
              <a:t>îmbunătățire</a:t>
            </a:r>
            <a:r>
              <a:rPr lang="en-GB" dirty="0"/>
              <a:t> a </a:t>
            </a:r>
            <a:r>
              <a:rPr lang="en-GB" dirty="0" err="1"/>
              <a:t>stării</a:t>
            </a:r>
            <a:r>
              <a:rPr lang="en-GB" dirty="0"/>
              <a:t> </a:t>
            </a:r>
            <a:r>
              <a:rPr lang="en-GB" dirty="0" err="1" smtClean="0"/>
              <a:t>mediului</a:t>
            </a:r>
            <a:r>
              <a:rPr lang="ro-RO" dirty="0" smtClean="0"/>
              <a:t>.</a:t>
            </a:r>
            <a:r>
              <a:rPr lang="en-GB" dirty="0" smtClean="0"/>
              <a:t> </a:t>
            </a:r>
            <a:r>
              <a:rPr lang="ro-RO" dirty="0" err="1"/>
              <a:t>O</a:t>
            </a:r>
            <a:r>
              <a:rPr lang="en-GB" dirty="0" err="1" smtClean="0"/>
              <a:t>dată</a:t>
            </a:r>
            <a:r>
              <a:rPr lang="en-GB" dirty="0" smtClean="0"/>
              <a:t> </a:t>
            </a:r>
            <a:r>
              <a:rPr lang="en-GB" dirty="0"/>
              <a:t>cu </a:t>
            </a:r>
            <a:r>
              <a:rPr lang="en-GB" dirty="0" err="1"/>
              <a:t>închiderea</a:t>
            </a:r>
            <a:r>
              <a:rPr lang="en-GB" dirty="0"/>
              <a:t> </a:t>
            </a:r>
            <a:r>
              <a:rPr lang="en-GB" dirty="0" err="1"/>
              <a:t>depozitului</a:t>
            </a:r>
            <a:r>
              <a:rPr lang="en-GB" dirty="0"/>
              <a:t> </a:t>
            </a:r>
            <a:r>
              <a:rPr lang="en-GB" dirty="0" err="1" smtClean="0"/>
              <a:t>temporar</a:t>
            </a:r>
            <a:r>
              <a:rPr lang="ro-RO" dirty="0" smtClean="0"/>
              <a:t> de deșeuri  s-a realizat </a:t>
            </a:r>
            <a:r>
              <a:rPr lang="en-GB" dirty="0" smtClean="0"/>
              <a:t> </a:t>
            </a:r>
            <a:r>
              <a:rPr lang="en-GB" dirty="0"/>
              <a:t>o </a:t>
            </a:r>
            <a:r>
              <a:rPr lang="en-GB" dirty="0" err="1"/>
              <a:t>protecție</a:t>
            </a:r>
            <a:r>
              <a:rPr lang="en-GB" dirty="0"/>
              <a:t> </a:t>
            </a:r>
            <a:r>
              <a:rPr lang="en-GB" dirty="0" err="1"/>
              <a:t>sporită</a:t>
            </a:r>
            <a:r>
              <a:rPr lang="en-GB" dirty="0"/>
              <a:t> a </a:t>
            </a:r>
            <a:r>
              <a:rPr lang="en-GB" dirty="0" err="1"/>
              <a:t>zonei</a:t>
            </a:r>
            <a:r>
              <a:rPr lang="en-GB" dirty="0"/>
              <a:t> </a:t>
            </a:r>
            <a:r>
              <a:rPr lang="en-GB" dirty="0" err="1"/>
              <a:t>împotriva</a:t>
            </a:r>
            <a:r>
              <a:rPr lang="en-GB" dirty="0"/>
              <a:t> </a:t>
            </a:r>
            <a:r>
              <a:rPr lang="en-GB" dirty="0" err="1"/>
              <a:t>poluării</a:t>
            </a:r>
            <a:r>
              <a:rPr lang="en-GB" dirty="0"/>
              <a:t> </a:t>
            </a:r>
            <a:r>
              <a:rPr lang="en-GB" dirty="0" err="1"/>
              <a:t>solului</a:t>
            </a:r>
            <a:r>
              <a:rPr lang="en-GB" dirty="0"/>
              <a:t> </a:t>
            </a:r>
            <a:r>
              <a:rPr lang="en-GB" dirty="0" err="1"/>
              <a:t>și</a:t>
            </a:r>
            <a:r>
              <a:rPr lang="en-GB" dirty="0"/>
              <a:t> </a:t>
            </a:r>
            <a:r>
              <a:rPr lang="en-GB" dirty="0" err="1"/>
              <a:t>aerului</a:t>
            </a:r>
            <a:r>
              <a:rPr lang="en-GB" dirty="0"/>
              <a:t>.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xmlns="" id="{73D4C93A-4438-9591-AD02-D2025DFCBDEC}"/>
              </a:ext>
            </a:extLst>
          </p:cNvPr>
          <p:cNvSpPr txBox="1"/>
          <p:nvPr/>
        </p:nvSpPr>
        <p:spPr>
          <a:xfrm>
            <a:off x="1257310" y="11805970"/>
            <a:ext cx="21857239" cy="8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o-RO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Working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together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for a </a:t>
            </a:r>
            <a:r>
              <a:rPr lang="ro-RO" sz="2000" b="1" i="0" u="none" strike="noStrike" kern="1200" cap="none" spc="0" baseline="0" dirty="0" err="1">
                <a:solidFill>
                  <a:srgbClr val="00B05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green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, </a:t>
            </a:r>
            <a:r>
              <a:rPr lang="ro-RO" sz="2000" b="1" i="0" u="none" strike="noStrike" kern="1200" cap="none" spc="0" baseline="0" dirty="0">
                <a:solidFill>
                  <a:srgbClr val="ED7D31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competitive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2000" b="1" i="0" u="none" strike="noStrike" kern="1200" cap="none" spc="0" baseline="0" dirty="0" err="1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and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ro-RO" sz="2000" b="1" i="0" u="none" strike="noStrike" kern="1200" cap="none" spc="0" baseline="0" dirty="0">
                <a:solidFill>
                  <a:srgbClr val="00B0F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inclusive</a:t>
            </a:r>
            <a:r>
              <a:rPr lang="ro-RO" sz="2000" b="1" i="0" u="none" strike="noStrike" kern="1200" cap="none" spc="0" baseline="0" dirty="0">
                <a:solidFill>
                  <a:srgbClr val="000000"/>
                </a:solidFill>
                <a:uFillTx/>
                <a:latin typeface="Calibri" pitchFamily="34"/>
                <a:ea typeface="Calibri" pitchFamily="34"/>
                <a:cs typeface="Times New Roman" pitchFamily="18"/>
              </a:rPr>
              <a:t> Europe</a:t>
            </a:r>
          </a:p>
          <a:p>
            <a:pPr marL="0" marR="0" lvl="0" indent="0" algn="r" defTabSz="457200" rtl="0" fontAlgn="auto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000" b="0" i="0" u="none" strike="noStrike" kern="0" cap="none" spc="0" baseline="0" dirty="0">
                <a:solidFill>
                  <a:srgbClr val="1155CC"/>
                </a:solidFill>
                <a:uFillTx/>
                <a:latin typeface="Calibri"/>
                <a:hlinkClick r:id="rId2"/>
              </a:rPr>
              <a:t>www.eeagrantsmediu.ro</a:t>
            </a:r>
            <a:endParaRPr lang="en-GB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Calibri" pitchFamily="34"/>
              <a:cs typeface="Times New Roman" pitchFamily="1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BE74191-1E9A-EB7A-44A6-1CB4CA499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58" y="729691"/>
            <a:ext cx="4441395" cy="1312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F2E7A7F-D417-DC29-88E0-65E8CDEA3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3555" y="729690"/>
            <a:ext cx="2557551" cy="1278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ine 3">
            <a:extLst>
              <a:ext uri="{FF2B5EF4-FFF2-40B4-BE49-F238E27FC236}">
                <a16:creationId xmlns:a16="http://schemas.microsoft.com/office/drawing/2014/main" xmlns="" id="{01740C1C-9191-4017-CA6C-56527D9300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392" y="179203"/>
            <a:ext cx="1254338" cy="1538683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1098792" y="8123319"/>
            <a:ext cx="22260532" cy="461665"/>
          </a:xfrm>
        </p:spPr>
        <p:txBody>
          <a:bodyPr/>
          <a:lstStyle/>
          <a:p>
            <a:r>
              <a:rPr lang="en-GB" sz="3000" dirty="0" err="1"/>
              <a:t>Identificarea</a:t>
            </a:r>
            <a:r>
              <a:rPr lang="en-GB" sz="3000" dirty="0"/>
              <a:t> </a:t>
            </a:r>
            <a:r>
              <a:rPr lang="en-GB" sz="3000" dirty="0" err="1"/>
              <a:t>grupurilor</a:t>
            </a:r>
            <a:r>
              <a:rPr lang="en-GB" sz="3000" dirty="0"/>
              <a:t> </a:t>
            </a:r>
            <a:r>
              <a:rPr lang="en-GB" sz="3000" dirty="0" err="1"/>
              <a:t>țintă</a:t>
            </a:r>
            <a:r>
              <a:rPr lang="en-GB" sz="3000" dirty="0"/>
              <a:t> ale </a:t>
            </a:r>
            <a:r>
              <a:rPr lang="en-GB" sz="3000" dirty="0" err="1"/>
              <a:t>proiectului</a:t>
            </a:r>
            <a:endParaRPr lang="en-GB" sz="3000" dirty="0"/>
          </a:p>
        </p:txBody>
      </p:sp>
      <p:graphicFrame>
        <p:nvGraphicFramePr>
          <p:cNvPr id="13" name="Tabel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712717"/>
              </p:ext>
            </p:extLst>
          </p:nvPr>
        </p:nvGraphicFramePr>
        <p:xfrm>
          <a:off x="1183341" y="9215717"/>
          <a:ext cx="21436814" cy="25451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991207"/>
                <a:gridCol w="7684887"/>
                <a:gridCol w="8760720"/>
              </a:tblGrid>
              <a:tr h="8551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b="1" dirty="0" smtClean="0">
                          <a:effectLst/>
                        </a:rPr>
                        <a:t>Grupul </a:t>
                      </a:r>
                      <a:r>
                        <a:rPr lang="ro-RO" sz="2400" b="1" dirty="0">
                          <a:effectLst/>
                        </a:rPr>
                        <a:t>țintă</a:t>
                      </a:r>
                      <a:endParaRPr lang="x-none" sz="24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b="1" dirty="0">
                          <a:effectLst/>
                        </a:rPr>
                        <a:t> </a:t>
                      </a:r>
                      <a:endParaRPr lang="x-none" sz="2400" b="1" dirty="0">
                        <a:effectLst/>
                        <a:latin typeface="Trebuchet MS" panose="020B070302020209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b="1" dirty="0">
                          <a:effectLst/>
                        </a:rPr>
                        <a:t>Descrierea </a:t>
                      </a:r>
                      <a:r>
                        <a:rPr lang="ro-RO" sz="2400" b="1" baseline="0" dirty="0">
                          <a:effectLst/>
                        </a:rPr>
                        <a:t> </a:t>
                      </a:r>
                      <a:r>
                        <a:rPr lang="ro-RO" sz="2400" b="1" dirty="0" smtClean="0">
                          <a:effectLst/>
                        </a:rPr>
                        <a:t>grupului </a:t>
                      </a:r>
                      <a:r>
                        <a:rPr lang="ro-RO" sz="2400" b="1" dirty="0">
                          <a:effectLst/>
                        </a:rPr>
                        <a:t>țintă </a:t>
                      </a:r>
                      <a:endParaRPr lang="x-none" sz="2400" b="1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b="1" dirty="0">
                          <a:effectLst/>
                        </a:rPr>
                        <a:t>Cuantificarea grupului țintă</a:t>
                      </a:r>
                      <a:endParaRPr lang="x-none" sz="2400" b="1" dirty="0">
                        <a:effectLst/>
                        <a:latin typeface="Trebuchet MS" panose="020B070302020209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8829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b="1" dirty="0">
                          <a:effectLst/>
                        </a:rPr>
                        <a:t>Beneficiari direcți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dirty="0">
                          <a:effectLst/>
                        </a:rPr>
                        <a:t>Locuitorii municipiului Fălticeni</a:t>
                      </a:r>
                      <a:endParaRPr lang="x-none" sz="24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dirty="0">
                          <a:effectLst/>
                        </a:rPr>
                        <a:t>26.741 (Raportul asupra Recensământului 2011)</a:t>
                      </a:r>
                      <a:endParaRPr lang="x-none" sz="24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  <a:tr h="6813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b="1" dirty="0">
                          <a:effectLst/>
                        </a:rPr>
                        <a:t>Beneficiari indirecți</a:t>
                      </a:r>
                      <a:endParaRPr lang="x-none" sz="2400" b="1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dirty="0">
                          <a:effectLst/>
                        </a:rPr>
                        <a:t>Locuitorii comunelor </a:t>
                      </a:r>
                      <a:r>
                        <a:rPr lang="ro-RO" sz="2400" dirty="0" err="1">
                          <a:effectLst/>
                        </a:rPr>
                        <a:t>periurbane</a:t>
                      </a:r>
                      <a:r>
                        <a:rPr lang="ro-RO" sz="2400" dirty="0">
                          <a:effectLst/>
                        </a:rPr>
                        <a:t> municipiului Fălticeni</a:t>
                      </a:r>
                      <a:endParaRPr lang="x-none" sz="2400" dirty="0"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600"/>
                        </a:spcAft>
                      </a:pPr>
                      <a:r>
                        <a:rPr lang="ro-RO" sz="2400" dirty="0">
                          <a:effectLst/>
                        </a:rPr>
                        <a:t>3.752 (Recensământ 2011)</a:t>
                      </a:r>
                      <a:endParaRPr lang="x-none" sz="2400" dirty="0">
                        <a:effectLst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83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e">
  <a:themeElements>
    <a:clrScheme name="">
      <a:dk1>
        <a:srgbClr val="000000"/>
      </a:dk1>
      <a:lt1>
        <a:srgbClr val="FFFFFF"/>
      </a:lt1>
      <a:dk2>
        <a:srgbClr val="1E1E1C"/>
      </a:dk2>
      <a:lt2>
        <a:srgbClr val="0F3C74"/>
      </a:lt2>
      <a:accent1>
        <a:srgbClr val="0F3C74"/>
      </a:accent1>
      <a:accent2>
        <a:srgbClr val="D8222C"/>
      </a:accent2>
      <a:accent3>
        <a:srgbClr val="3EAF79"/>
      </a:accent3>
      <a:accent4>
        <a:srgbClr val="FFC000"/>
      </a:accent4>
      <a:accent5>
        <a:srgbClr val="0F3C74"/>
      </a:accent5>
      <a:accent6>
        <a:srgbClr val="3EAF79"/>
      </a:accent6>
      <a:hlink>
        <a:srgbClr val="0F3C74"/>
      </a:hlink>
      <a:folHlink>
        <a:srgbClr val="954F72"/>
      </a:folHlink>
    </a:clrScheme>
    <a:fontScheme name="Egendefinert 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PT-mal_EØSMidlene.potx" id="{2877A2A8-6D65-4BE8-A3B9-A911333E1F70}" vid="{D3D72181-B44E-471C-A438-738F633005D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</TotalTime>
  <Words>313</Words>
  <Application>Microsoft Office PowerPoint</Application>
  <PresentationFormat>Particularizare</PresentationFormat>
  <Paragraphs>27</Paragraphs>
  <Slides>2</Slides>
  <Notes>0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2</vt:i4>
      </vt:variant>
    </vt:vector>
  </HeadingPairs>
  <TitlesOfParts>
    <vt:vector size="3" baseType="lpstr">
      <vt:lpstr>Office-theme</vt:lpstr>
      <vt:lpstr>Prezentare PowerPoint</vt:lpstr>
      <vt:lpstr>Identificarea grupurilor țintă ale proiectului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Microsoft Office-bruker</dc:creator>
  <cp:lastModifiedBy>Admin</cp:lastModifiedBy>
  <cp:revision>28</cp:revision>
  <dcterms:created xsi:type="dcterms:W3CDTF">2017-09-27T10:52:39Z</dcterms:created>
  <dcterms:modified xsi:type="dcterms:W3CDTF">2025-02-05T12:08:56Z</dcterms:modified>
</cp:coreProperties>
</file>